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58" r:id="rId3"/>
    <p:sldId id="279" r:id="rId4"/>
    <p:sldId id="280" r:id="rId5"/>
    <p:sldId id="281" r:id="rId6"/>
    <p:sldId id="259" r:id="rId7"/>
    <p:sldId id="260" r:id="rId8"/>
    <p:sldId id="285" r:id="rId9"/>
    <p:sldId id="286" r:id="rId10"/>
    <p:sldId id="261" r:id="rId11"/>
    <p:sldId id="282" r:id="rId12"/>
    <p:sldId id="262" r:id="rId13"/>
    <p:sldId id="283" r:id="rId14"/>
    <p:sldId id="284" r:id="rId15"/>
    <p:sldId id="287" r:id="rId16"/>
    <p:sldId id="289" r:id="rId17"/>
    <p:sldId id="288" r:id="rId18"/>
    <p:sldId id="291" r:id="rId19"/>
    <p:sldId id="290" r:id="rId20"/>
    <p:sldId id="29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D0A"/>
    <a:srgbClr val="054772"/>
    <a:srgbClr val="DAF3FE"/>
    <a:srgbClr val="0EB2F9"/>
    <a:srgbClr val="032C52"/>
    <a:srgbClr val="0214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1" d="100"/>
          <a:sy n="71" d="100"/>
        </p:scale>
        <p:origin x="642"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A80F9D-892C-4941-B29F-8BD0B50287AB}" type="datetimeFigureOut">
              <a:rPr lang="en-US" smtClean="0"/>
              <a:pPr/>
              <a:t>1/19/2026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07A0E9-4491-41B4-AB20-D835C7C86100}" type="slidenum">
              <a:rPr lang="en-US" smtClean="0"/>
              <a:pPr/>
              <a:t>‹#›</a:t>
            </a:fld>
            <a:endParaRPr lang="en-US"/>
          </a:p>
        </p:txBody>
      </p:sp>
    </p:spTree>
    <p:extLst>
      <p:ext uri="{BB962C8B-B14F-4D97-AF65-F5344CB8AC3E}">
        <p14:creationId xmlns:p14="http://schemas.microsoft.com/office/powerpoint/2010/main" val="1362812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pPr/>
              <a:t>2</a:t>
            </a:fld>
            <a:endParaRPr lang="en-US"/>
          </a:p>
        </p:txBody>
      </p:sp>
    </p:spTree>
    <p:extLst>
      <p:ext uri="{BB962C8B-B14F-4D97-AF65-F5344CB8AC3E}">
        <p14:creationId xmlns:p14="http://schemas.microsoft.com/office/powerpoint/2010/main" val="2182634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1/19/2026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1/19/2026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1/19/2026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1/19/2026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pPr/>
              <a:t>1/19/2026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pPr/>
              <a:t>1/19/2026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pPr/>
              <a:t>1/19/2026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pPr/>
              <a:t>1/19/2026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pPr/>
              <a:t>1/19/2026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pPr/>
              <a:t>1/19/2026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pPr/>
              <a:t>1/19/2026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pPr/>
              <a:t>1/19/2026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514600"/>
            <a:ext cx="7339642" cy="1968500"/>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47863" y="3075057"/>
            <a:ext cx="6908800" cy="707886"/>
          </a:xfrm>
          <a:prstGeom prst="rect">
            <a:avLst/>
          </a:prstGeom>
          <a:noFill/>
        </p:spPr>
        <p:txBody>
          <a:bodyPr wrap="square" rtlCol="0">
            <a:spAutoFit/>
          </a:bodyPr>
          <a:lstStyle/>
          <a:p>
            <a:r>
              <a:rPr lang="en-US" sz="4000" dirty="0">
                <a:solidFill>
                  <a:srgbClr val="054772"/>
                </a:solidFill>
                <a:latin typeface="Arial" panose="020B0604020202020204" pitchFamily="34" charset="0"/>
                <a:cs typeface="Arial" panose="020B0604020202020204" pitchFamily="34" charset="0"/>
              </a:rPr>
              <a:t>Introduction to IoT</a:t>
            </a:r>
          </a:p>
        </p:txBody>
      </p:sp>
      <p:sp>
        <p:nvSpPr>
          <p:cNvPr id="9" name="Rectangle 8"/>
          <p:cNvSpPr/>
          <p:nvPr/>
        </p:nvSpPr>
        <p:spPr>
          <a:xfrm>
            <a:off x="-13179" y="0"/>
            <a:ext cx="444021"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 descr="E:\IoT Book - Lecture Slides\IoT_Cover_Front.png"/>
          <p:cNvPicPr>
            <a:picLocks noChangeAspect="1" noChangeArrowheads="1"/>
          </p:cNvPicPr>
          <p:nvPr/>
        </p:nvPicPr>
        <p:blipFill rotWithShape="1">
          <a:blip r:embed="rId2"/>
          <a:srcRect l="237" t="22179" r="-237" b="8016"/>
          <a:stretch/>
        </p:blipFill>
        <p:spPr bwMode="auto">
          <a:xfrm>
            <a:off x="7352821" y="1398494"/>
            <a:ext cx="4893413" cy="5459505"/>
          </a:xfrm>
          <a:prstGeom prst="rect">
            <a:avLst/>
          </a:prstGeom>
          <a:noFill/>
        </p:spPr>
      </p:pic>
      <p:sp>
        <p:nvSpPr>
          <p:cNvPr id="2" name="TextBox 1">
            <a:extLst>
              <a:ext uri="{FF2B5EF4-FFF2-40B4-BE49-F238E27FC236}">
                <a16:creationId xmlns:a16="http://schemas.microsoft.com/office/drawing/2014/main" id="{399F4B07-6295-43C0-8547-C6D2B07D13D7}"/>
              </a:ext>
            </a:extLst>
          </p:cNvPr>
          <p:cNvSpPr txBox="1"/>
          <p:nvPr/>
        </p:nvSpPr>
        <p:spPr>
          <a:xfrm>
            <a:off x="4531659" y="4113768"/>
            <a:ext cx="3346557" cy="400110"/>
          </a:xfrm>
          <a:prstGeom prst="rect">
            <a:avLst/>
          </a:prstGeom>
          <a:noFill/>
        </p:spPr>
        <p:txBody>
          <a:bodyPr wrap="square" rtlCol="0">
            <a:spAutoFit/>
          </a:bodyPr>
          <a:lstStyle/>
          <a:p>
            <a:r>
              <a:rPr lang="en-US" sz="2000" b="1" dirty="0"/>
              <a:t>By. Chandramouli Haldar</a:t>
            </a:r>
            <a:endParaRPr lang="en-IN" sz="2000" b="1" dirty="0"/>
          </a:p>
        </p:txBody>
      </p:sp>
      <p:pic>
        <p:nvPicPr>
          <p:cNvPr id="7" name="Picture 1" descr="E:\IoT Book - Lecture Slides\IoT_Cover_Front.png">
            <a:extLst>
              <a:ext uri="{FF2B5EF4-FFF2-40B4-BE49-F238E27FC236}">
                <a16:creationId xmlns:a16="http://schemas.microsoft.com/office/drawing/2014/main" id="{C983A48A-9C75-42F0-852F-BBBADD9B540D}"/>
              </a:ext>
            </a:extLst>
          </p:cNvPr>
          <p:cNvPicPr>
            <a:picLocks noChangeAspect="1" noChangeArrowheads="1"/>
          </p:cNvPicPr>
          <p:nvPr/>
        </p:nvPicPr>
        <p:blipFill rotWithShape="1">
          <a:blip r:embed="rId2"/>
          <a:srcRect t="1619" b="85088"/>
          <a:stretch/>
        </p:blipFill>
        <p:spPr bwMode="auto">
          <a:xfrm>
            <a:off x="7353089" y="372319"/>
            <a:ext cx="4893413" cy="1039622"/>
          </a:xfrm>
          <a:prstGeom prst="rect">
            <a:avLst/>
          </a:prstGeom>
          <a:noFill/>
        </p:spPr>
      </p:pic>
    </p:spTree>
    <p:extLst>
      <p:ext uri="{BB962C8B-B14F-4D97-AF65-F5344CB8AC3E}">
        <p14:creationId xmlns:p14="http://schemas.microsoft.com/office/powerpoint/2010/main" val="2997061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419186"/>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7325"/>
            <a:ext cx="10515600" cy="1082675"/>
          </a:xfrm>
        </p:spPr>
        <p:txBody>
          <a:bodyPr/>
          <a:lstStyle/>
          <a:p>
            <a:r>
              <a:rPr lang="en-US" dirty="0">
                <a:latin typeface="+mn-lt"/>
              </a:rPr>
              <a:t>Generic Components of an IoT Device</a:t>
            </a:r>
          </a:p>
        </p:txBody>
      </p:sp>
      <p:sp>
        <p:nvSpPr>
          <p:cNvPr id="3" name="Content Placeholder 2"/>
          <p:cNvSpPr>
            <a:spLocks noGrp="1"/>
          </p:cNvSpPr>
          <p:nvPr>
            <p:ph idx="1"/>
          </p:nvPr>
        </p:nvSpPr>
        <p:spPr>
          <a:xfrm>
            <a:off x="838200" y="1825625"/>
            <a:ext cx="4902200" cy="4371975"/>
          </a:xfrm>
        </p:spPr>
        <p:txBody>
          <a:bodyPr>
            <a:normAutofit/>
          </a:bodyPr>
          <a:lstStyle/>
          <a:p>
            <a:r>
              <a:rPr lang="en-US" dirty="0"/>
              <a:t>An IoT device may consist of several interfaces for connections to other devices, both wired and wireless. </a:t>
            </a:r>
          </a:p>
          <a:p>
            <a:pPr lvl="1"/>
            <a:r>
              <a:rPr lang="en-US" dirty="0"/>
              <a:t>I/O interfaces for sensors</a:t>
            </a:r>
          </a:p>
          <a:p>
            <a:pPr lvl="1"/>
            <a:r>
              <a:rPr lang="en-US" dirty="0"/>
              <a:t>Interfaces for internet connectivity</a:t>
            </a:r>
          </a:p>
          <a:p>
            <a:pPr lvl="1"/>
            <a:r>
              <a:rPr lang="en-US" dirty="0"/>
              <a:t>Memory and storage interfaces</a:t>
            </a:r>
          </a:p>
          <a:p>
            <a:pPr lvl="1"/>
            <a:r>
              <a:rPr lang="en-US" dirty="0"/>
              <a:t>Audio/video interfaces</a:t>
            </a:r>
          </a:p>
        </p:txBody>
      </p:sp>
      <p:sp>
        <p:nvSpPr>
          <p:cNvPr id="7" name="Rectangle 6"/>
          <p:cNvSpPr/>
          <p:nvPr/>
        </p:nvSpPr>
        <p:spPr>
          <a:xfrm>
            <a:off x="-13179" y="0"/>
            <a:ext cx="203679"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2"/>
          <a:srcRect/>
          <a:stretch>
            <a:fillRect/>
          </a:stretch>
        </p:blipFill>
        <p:spPr bwMode="auto">
          <a:xfrm>
            <a:off x="5842000" y="2251220"/>
            <a:ext cx="6118226" cy="3122422"/>
          </a:xfrm>
          <a:prstGeom prst="rect">
            <a:avLst/>
          </a:prstGeom>
          <a:noFill/>
          <a:ln w="9525">
            <a:noFill/>
            <a:miter lim="800000"/>
            <a:headEnd/>
            <a:tailEnd/>
          </a:ln>
        </p:spPr>
      </p:pic>
    </p:spTree>
    <p:extLst>
      <p:ext uri="{BB962C8B-B14F-4D97-AF65-F5344CB8AC3E}">
        <p14:creationId xmlns:p14="http://schemas.microsoft.com/office/powerpoint/2010/main" val="3359574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419186"/>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7325"/>
            <a:ext cx="10515600" cy="1082675"/>
          </a:xfrm>
        </p:spPr>
        <p:txBody>
          <a:bodyPr/>
          <a:lstStyle/>
          <a:p>
            <a:r>
              <a:rPr lang="en-US" dirty="0">
                <a:latin typeface="+mn-lt"/>
              </a:rPr>
              <a:t>4 Stages of IoT Architecture</a:t>
            </a:r>
          </a:p>
        </p:txBody>
      </p:sp>
      <p:sp>
        <p:nvSpPr>
          <p:cNvPr id="7" name="Rectangle 6"/>
          <p:cNvSpPr/>
          <p:nvPr/>
        </p:nvSpPr>
        <p:spPr>
          <a:xfrm>
            <a:off x="-13179" y="0"/>
            <a:ext cx="203679"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rchitecture of Internet of Things (IoT) - GeeksforGeeks">
            <a:extLst>
              <a:ext uri="{FF2B5EF4-FFF2-40B4-BE49-F238E27FC236}">
                <a16:creationId xmlns:a16="http://schemas.microsoft.com/office/drawing/2014/main" id="{AC935131-0CA8-49E2-8408-C4FFB5AE0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3177" y="1606511"/>
            <a:ext cx="6806557" cy="4707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446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419186"/>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7325"/>
            <a:ext cx="10515600" cy="1082675"/>
          </a:xfrm>
        </p:spPr>
        <p:txBody>
          <a:bodyPr/>
          <a:lstStyle/>
          <a:p>
            <a:r>
              <a:rPr lang="en-US" dirty="0" err="1">
                <a:latin typeface="+mn-lt"/>
              </a:rPr>
              <a:t>IoT</a:t>
            </a:r>
            <a:r>
              <a:rPr lang="en-US" dirty="0">
                <a:latin typeface="+mn-lt"/>
              </a:rPr>
              <a:t> Protocols</a:t>
            </a:r>
          </a:p>
        </p:txBody>
      </p:sp>
      <p:sp>
        <p:nvSpPr>
          <p:cNvPr id="3" name="Content Placeholder 2"/>
          <p:cNvSpPr>
            <a:spLocks noGrp="1"/>
          </p:cNvSpPr>
          <p:nvPr>
            <p:ph idx="1"/>
          </p:nvPr>
        </p:nvSpPr>
        <p:spPr>
          <a:xfrm>
            <a:off x="838200" y="1447800"/>
            <a:ext cx="4902200" cy="5410200"/>
          </a:xfrm>
        </p:spPr>
        <p:txBody>
          <a:bodyPr>
            <a:normAutofit fontScale="62500" lnSpcReduction="20000"/>
          </a:bodyPr>
          <a:lstStyle/>
          <a:p>
            <a:r>
              <a:rPr lang="en-US" dirty="0"/>
              <a:t>Link Layer</a:t>
            </a:r>
          </a:p>
          <a:p>
            <a:pPr lvl="1"/>
            <a:r>
              <a:rPr lang="en-US" dirty="0"/>
              <a:t>802.3 – Ethernet</a:t>
            </a:r>
          </a:p>
          <a:p>
            <a:pPr lvl="1"/>
            <a:r>
              <a:rPr lang="en-US" dirty="0"/>
              <a:t>802.11 – </a:t>
            </a:r>
            <a:r>
              <a:rPr lang="en-US" dirty="0" err="1"/>
              <a:t>WiFi</a:t>
            </a:r>
            <a:endParaRPr lang="en-US" dirty="0"/>
          </a:p>
          <a:p>
            <a:pPr lvl="1"/>
            <a:r>
              <a:rPr lang="en-US" dirty="0"/>
              <a:t>802.16 – </a:t>
            </a:r>
            <a:r>
              <a:rPr lang="en-US" dirty="0" err="1"/>
              <a:t>WiMax</a:t>
            </a:r>
            <a:endParaRPr lang="en-US" dirty="0"/>
          </a:p>
          <a:p>
            <a:pPr lvl="1"/>
            <a:r>
              <a:rPr lang="en-US" dirty="0"/>
              <a:t>802.15.4 – LR-WPAN</a:t>
            </a:r>
          </a:p>
          <a:p>
            <a:pPr lvl="1"/>
            <a:r>
              <a:rPr lang="en-US" dirty="0"/>
              <a:t>2G/3G/4G</a:t>
            </a:r>
          </a:p>
          <a:p>
            <a:r>
              <a:rPr lang="en-US" dirty="0"/>
              <a:t>Network/Internet Layer</a:t>
            </a:r>
          </a:p>
          <a:p>
            <a:pPr lvl="1"/>
            <a:r>
              <a:rPr lang="en-US" dirty="0"/>
              <a:t>IPv4</a:t>
            </a:r>
          </a:p>
          <a:p>
            <a:pPr lvl="1"/>
            <a:r>
              <a:rPr lang="en-US" dirty="0"/>
              <a:t>IPv6</a:t>
            </a:r>
          </a:p>
          <a:p>
            <a:pPr lvl="1"/>
            <a:r>
              <a:rPr lang="en-US" dirty="0"/>
              <a:t>6LoWPAN</a:t>
            </a:r>
          </a:p>
          <a:p>
            <a:r>
              <a:rPr lang="en-US" dirty="0"/>
              <a:t>Transport Layer</a:t>
            </a:r>
          </a:p>
          <a:p>
            <a:pPr lvl="1"/>
            <a:r>
              <a:rPr lang="en-US" dirty="0"/>
              <a:t>TCP</a:t>
            </a:r>
          </a:p>
          <a:p>
            <a:pPr lvl="1"/>
            <a:r>
              <a:rPr lang="en-US" dirty="0"/>
              <a:t>UDP</a:t>
            </a:r>
          </a:p>
          <a:p>
            <a:r>
              <a:rPr lang="en-US" dirty="0"/>
              <a:t>Application Layer</a:t>
            </a:r>
          </a:p>
          <a:p>
            <a:pPr lvl="1"/>
            <a:r>
              <a:rPr lang="en-US" dirty="0"/>
              <a:t>HTTP</a:t>
            </a:r>
          </a:p>
          <a:p>
            <a:pPr lvl="1"/>
            <a:r>
              <a:rPr lang="en-US" dirty="0" err="1"/>
              <a:t>CoAP</a:t>
            </a:r>
            <a:endParaRPr lang="en-US" dirty="0"/>
          </a:p>
          <a:p>
            <a:pPr lvl="1"/>
            <a:r>
              <a:rPr lang="en-US" dirty="0" err="1"/>
              <a:t>WebSocket</a:t>
            </a:r>
            <a:endParaRPr lang="en-US" dirty="0"/>
          </a:p>
          <a:p>
            <a:pPr lvl="1"/>
            <a:r>
              <a:rPr lang="en-US" dirty="0"/>
              <a:t>MQTT</a:t>
            </a:r>
          </a:p>
          <a:p>
            <a:pPr lvl="1"/>
            <a:r>
              <a:rPr lang="en-US" dirty="0"/>
              <a:t>XMPP</a:t>
            </a:r>
          </a:p>
          <a:p>
            <a:pPr lvl="1"/>
            <a:r>
              <a:rPr lang="en-US" dirty="0"/>
              <a:t>DDS</a:t>
            </a:r>
          </a:p>
          <a:p>
            <a:pPr lvl="1"/>
            <a:r>
              <a:rPr lang="en-US" dirty="0"/>
              <a:t>AMQP</a:t>
            </a:r>
          </a:p>
          <a:p>
            <a:pPr lvl="1"/>
            <a:endParaRPr lang="en-US" dirty="0"/>
          </a:p>
        </p:txBody>
      </p:sp>
      <p:sp>
        <p:nvSpPr>
          <p:cNvPr id="7" name="Rectangle 6"/>
          <p:cNvSpPr/>
          <p:nvPr/>
        </p:nvSpPr>
        <p:spPr>
          <a:xfrm>
            <a:off x="-13179" y="0"/>
            <a:ext cx="203679"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2"/>
          <a:srcRect/>
          <a:stretch>
            <a:fillRect/>
          </a:stretch>
        </p:blipFill>
        <p:spPr bwMode="auto">
          <a:xfrm>
            <a:off x="5613401" y="1652588"/>
            <a:ext cx="4821238" cy="4755349"/>
          </a:xfrm>
          <a:prstGeom prst="rect">
            <a:avLst/>
          </a:prstGeom>
          <a:noFill/>
          <a:ln w="9525">
            <a:noFill/>
            <a:miter lim="800000"/>
            <a:headEnd/>
            <a:tailEnd/>
          </a:ln>
        </p:spPr>
      </p:pic>
    </p:spTree>
    <p:extLst>
      <p:ext uri="{BB962C8B-B14F-4D97-AF65-F5344CB8AC3E}">
        <p14:creationId xmlns:p14="http://schemas.microsoft.com/office/powerpoint/2010/main" val="3359574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419186"/>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7325"/>
            <a:ext cx="10515600" cy="1082675"/>
          </a:xfrm>
        </p:spPr>
        <p:txBody>
          <a:bodyPr/>
          <a:lstStyle/>
          <a:p>
            <a:r>
              <a:rPr lang="en-US" dirty="0">
                <a:latin typeface="+mn-lt"/>
              </a:rPr>
              <a:t>Advantages of IoT</a:t>
            </a:r>
          </a:p>
        </p:txBody>
      </p:sp>
      <p:sp>
        <p:nvSpPr>
          <p:cNvPr id="7" name="Rectangle 6"/>
          <p:cNvSpPr/>
          <p:nvPr/>
        </p:nvSpPr>
        <p:spPr>
          <a:xfrm>
            <a:off x="-13179" y="0"/>
            <a:ext cx="203679"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0009859-4EE8-40B7-981D-7AAABEF561D7}"/>
              </a:ext>
            </a:extLst>
          </p:cNvPr>
          <p:cNvPicPr>
            <a:picLocks noChangeAspect="1"/>
          </p:cNvPicPr>
          <p:nvPr/>
        </p:nvPicPr>
        <p:blipFill>
          <a:blip r:embed="rId2"/>
          <a:stretch>
            <a:fillRect/>
          </a:stretch>
        </p:blipFill>
        <p:spPr>
          <a:xfrm>
            <a:off x="913787" y="1606511"/>
            <a:ext cx="10440013" cy="4129605"/>
          </a:xfrm>
          <a:prstGeom prst="rect">
            <a:avLst/>
          </a:prstGeom>
        </p:spPr>
      </p:pic>
    </p:spTree>
    <p:extLst>
      <p:ext uri="{BB962C8B-B14F-4D97-AF65-F5344CB8AC3E}">
        <p14:creationId xmlns:p14="http://schemas.microsoft.com/office/powerpoint/2010/main" val="3775343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419186"/>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7325"/>
            <a:ext cx="10515600" cy="1082675"/>
          </a:xfrm>
        </p:spPr>
        <p:txBody>
          <a:bodyPr/>
          <a:lstStyle/>
          <a:p>
            <a:r>
              <a:rPr lang="en-US" dirty="0">
                <a:latin typeface="+mn-lt"/>
              </a:rPr>
              <a:t>Disadvantages of IoT</a:t>
            </a:r>
          </a:p>
        </p:txBody>
      </p:sp>
      <p:sp>
        <p:nvSpPr>
          <p:cNvPr id="7" name="Rectangle 6"/>
          <p:cNvSpPr/>
          <p:nvPr/>
        </p:nvSpPr>
        <p:spPr>
          <a:xfrm>
            <a:off x="-13179" y="0"/>
            <a:ext cx="203679"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D3B6AC7-8955-43BA-BD99-92BD6DF14CC5}"/>
              </a:ext>
            </a:extLst>
          </p:cNvPr>
          <p:cNvPicPr>
            <a:picLocks noChangeAspect="1"/>
          </p:cNvPicPr>
          <p:nvPr/>
        </p:nvPicPr>
        <p:blipFill>
          <a:blip r:embed="rId2"/>
          <a:stretch>
            <a:fillRect/>
          </a:stretch>
        </p:blipFill>
        <p:spPr>
          <a:xfrm>
            <a:off x="1077653" y="1606511"/>
            <a:ext cx="10276147" cy="4053685"/>
          </a:xfrm>
          <a:prstGeom prst="rect">
            <a:avLst/>
          </a:prstGeom>
        </p:spPr>
      </p:pic>
    </p:spTree>
    <p:extLst>
      <p:ext uri="{BB962C8B-B14F-4D97-AF65-F5344CB8AC3E}">
        <p14:creationId xmlns:p14="http://schemas.microsoft.com/office/powerpoint/2010/main" val="3600127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419186"/>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7325"/>
            <a:ext cx="10515600" cy="1082675"/>
          </a:xfrm>
        </p:spPr>
        <p:txBody>
          <a:bodyPr/>
          <a:lstStyle/>
          <a:p>
            <a:r>
              <a:rPr lang="en-US" dirty="0">
                <a:latin typeface="+mn-lt"/>
              </a:rPr>
              <a:t>Challenges in IoT</a:t>
            </a:r>
          </a:p>
        </p:txBody>
      </p:sp>
      <p:sp>
        <p:nvSpPr>
          <p:cNvPr id="7" name="Rectangle 6"/>
          <p:cNvSpPr/>
          <p:nvPr/>
        </p:nvSpPr>
        <p:spPr>
          <a:xfrm>
            <a:off x="-13179" y="0"/>
            <a:ext cx="203679"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8C3C402-6CE6-4E19-B209-7F61C8411E88}"/>
              </a:ext>
            </a:extLst>
          </p:cNvPr>
          <p:cNvPicPr>
            <a:picLocks noChangeAspect="1"/>
          </p:cNvPicPr>
          <p:nvPr/>
        </p:nvPicPr>
        <p:blipFill>
          <a:blip r:embed="rId2"/>
          <a:stretch>
            <a:fillRect/>
          </a:stretch>
        </p:blipFill>
        <p:spPr>
          <a:xfrm>
            <a:off x="630439" y="1606511"/>
            <a:ext cx="10931121" cy="4342813"/>
          </a:xfrm>
          <a:prstGeom prst="rect">
            <a:avLst/>
          </a:prstGeom>
        </p:spPr>
      </p:pic>
    </p:spTree>
    <p:extLst>
      <p:ext uri="{BB962C8B-B14F-4D97-AF65-F5344CB8AC3E}">
        <p14:creationId xmlns:p14="http://schemas.microsoft.com/office/powerpoint/2010/main" val="3514777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419186"/>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7325"/>
            <a:ext cx="10515600" cy="1082675"/>
          </a:xfrm>
        </p:spPr>
        <p:txBody>
          <a:bodyPr/>
          <a:lstStyle/>
          <a:p>
            <a:r>
              <a:rPr lang="en-US" dirty="0">
                <a:latin typeface="+mn-lt"/>
              </a:rPr>
              <a:t>IoT in Health Care</a:t>
            </a:r>
          </a:p>
        </p:txBody>
      </p:sp>
      <p:sp>
        <p:nvSpPr>
          <p:cNvPr id="7" name="Rectangle 6"/>
          <p:cNvSpPr/>
          <p:nvPr/>
        </p:nvSpPr>
        <p:spPr>
          <a:xfrm>
            <a:off x="-13179" y="0"/>
            <a:ext cx="203679"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F0652D-0B43-486D-ADA0-B4E8037BF679}"/>
              </a:ext>
            </a:extLst>
          </p:cNvPr>
          <p:cNvPicPr>
            <a:picLocks noChangeAspect="1"/>
          </p:cNvPicPr>
          <p:nvPr/>
        </p:nvPicPr>
        <p:blipFill>
          <a:blip r:embed="rId2"/>
          <a:stretch>
            <a:fillRect/>
          </a:stretch>
        </p:blipFill>
        <p:spPr>
          <a:xfrm>
            <a:off x="1097392" y="1998345"/>
            <a:ext cx="4363576" cy="3550248"/>
          </a:xfrm>
          <a:prstGeom prst="rect">
            <a:avLst/>
          </a:prstGeom>
        </p:spPr>
      </p:pic>
      <p:pic>
        <p:nvPicPr>
          <p:cNvPr id="9" name="Picture 8">
            <a:extLst>
              <a:ext uri="{FF2B5EF4-FFF2-40B4-BE49-F238E27FC236}">
                <a16:creationId xmlns:a16="http://schemas.microsoft.com/office/drawing/2014/main" id="{2DEC79DF-022A-4D15-8B32-AF3A55DB5C00}"/>
              </a:ext>
            </a:extLst>
          </p:cNvPr>
          <p:cNvPicPr>
            <a:picLocks noChangeAspect="1"/>
          </p:cNvPicPr>
          <p:nvPr/>
        </p:nvPicPr>
        <p:blipFill>
          <a:blip r:embed="rId3"/>
          <a:stretch>
            <a:fillRect/>
          </a:stretch>
        </p:blipFill>
        <p:spPr>
          <a:xfrm>
            <a:off x="5460968" y="1457325"/>
            <a:ext cx="6363311" cy="4885729"/>
          </a:xfrm>
          <a:prstGeom prst="rect">
            <a:avLst/>
          </a:prstGeom>
        </p:spPr>
      </p:pic>
    </p:spTree>
    <p:extLst>
      <p:ext uri="{BB962C8B-B14F-4D97-AF65-F5344CB8AC3E}">
        <p14:creationId xmlns:p14="http://schemas.microsoft.com/office/powerpoint/2010/main" val="1596929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419186"/>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7325"/>
            <a:ext cx="10515600" cy="1082675"/>
          </a:xfrm>
        </p:spPr>
        <p:txBody>
          <a:bodyPr/>
          <a:lstStyle/>
          <a:p>
            <a:r>
              <a:rPr lang="en-US" dirty="0">
                <a:latin typeface="+mn-lt"/>
              </a:rPr>
              <a:t>Remote Monitoring</a:t>
            </a:r>
          </a:p>
        </p:txBody>
      </p:sp>
      <p:sp>
        <p:nvSpPr>
          <p:cNvPr id="7" name="Rectangle 6"/>
          <p:cNvSpPr/>
          <p:nvPr/>
        </p:nvSpPr>
        <p:spPr>
          <a:xfrm>
            <a:off x="-13179" y="0"/>
            <a:ext cx="203679"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9E4BF5B-734B-40BD-AB5A-F7C12A5B43D0}"/>
              </a:ext>
            </a:extLst>
          </p:cNvPr>
          <p:cNvPicPr>
            <a:picLocks noChangeAspect="1"/>
          </p:cNvPicPr>
          <p:nvPr/>
        </p:nvPicPr>
        <p:blipFill rotWithShape="1">
          <a:blip r:embed="rId2"/>
          <a:srcRect r="48187"/>
          <a:stretch/>
        </p:blipFill>
        <p:spPr>
          <a:xfrm>
            <a:off x="1038133" y="1844186"/>
            <a:ext cx="5456797" cy="4588813"/>
          </a:xfrm>
          <a:prstGeom prst="rect">
            <a:avLst/>
          </a:prstGeom>
        </p:spPr>
      </p:pic>
      <p:pic>
        <p:nvPicPr>
          <p:cNvPr id="9" name="Picture 8">
            <a:extLst>
              <a:ext uri="{FF2B5EF4-FFF2-40B4-BE49-F238E27FC236}">
                <a16:creationId xmlns:a16="http://schemas.microsoft.com/office/drawing/2014/main" id="{6C467B45-1DA4-4250-86F7-2DC721039293}"/>
              </a:ext>
            </a:extLst>
          </p:cNvPr>
          <p:cNvPicPr>
            <a:picLocks noChangeAspect="1"/>
          </p:cNvPicPr>
          <p:nvPr/>
        </p:nvPicPr>
        <p:blipFill rotWithShape="1">
          <a:blip r:embed="rId2"/>
          <a:srcRect l="52977"/>
          <a:stretch/>
        </p:blipFill>
        <p:spPr>
          <a:xfrm>
            <a:off x="6992472" y="1727533"/>
            <a:ext cx="4753067" cy="45888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reflection blurRad="6350" stA="50000" endA="300" endPos="38500" dist="50800" dir="5400000" sy="-100000" algn="bl" rotWithShape="0"/>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205887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419186"/>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7325"/>
            <a:ext cx="10515600" cy="1082675"/>
          </a:xfrm>
        </p:spPr>
        <p:txBody>
          <a:bodyPr/>
          <a:lstStyle/>
          <a:p>
            <a:r>
              <a:rPr lang="en-US" dirty="0">
                <a:latin typeface="+mn-lt"/>
              </a:rPr>
              <a:t>Manufacturing Efficiency</a:t>
            </a:r>
          </a:p>
        </p:txBody>
      </p:sp>
      <p:sp>
        <p:nvSpPr>
          <p:cNvPr id="7" name="Rectangle 6"/>
          <p:cNvSpPr/>
          <p:nvPr/>
        </p:nvSpPr>
        <p:spPr>
          <a:xfrm>
            <a:off x="-13179" y="0"/>
            <a:ext cx="203679"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C8C4DE8-0A23-43D1-9853-FCDD81E63B3B}"/>
              </a:ext>
            </a:extLst>
          </p:cNvPr>
          <p:cNvPicPr>
            <a:picLocks noChangeAspect="1"/>
          </p:cNvPicPr>
          <p:nvPr/>
        </p:nvPicPr>
        <p:blipFill rotWithShape="1">
          <a:blip r:embed="rId2"/>
          <a:srcRect r="48985"/>
          <a:stretch/>
        </p:blipFill>
        <p:spPr>
          <a:xfrm>
            <a:off x="1058913" y="1739147"/>
            <a:ext cx="5172721" cy="4486875"/>
          </a:xfrm>
          <a:prstGeom prst="rect">
            <a:avLst/>
          </a:prstGeom>
        </p:spPr>
      </p:pic>
      <p:pic>
        <p:nvPicPr>
          <p:cNvPr id="10" name="Picture 9">
            <a:extLst>
              <a:ext uri="{FF2B5EF4-FFF2-40B4-BE49-F238E27FC236}">
                <a16:creationId xmlns:a16="http://schemas.microsoft.com/office/drawing/2014/main" id="{217E5033-8E6F-495F-B937-DC98E9FCAB37}"/>
              </a:ext>
            </a:extLst>
          </p:cNvPr>
          <p:cNvPicPr>
            <a:picLocks noChangeAspect="1"/>
          </p:cNvPicPr>
          <p:nvPr/>
        </p:nvPicPr>
        <p:blipFill rotWithShape="1">
          <a:blip r:embed="rId2"/>
          <a:srcRect l="52415"/>
          <a:stretch/>
        </p:blipFill>
        <p:spPr>
          <a:xfrm>
            <a:off x="6965576" y="1724267"/>
            <a:ext cx="4840941" cy="450175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reflection blurRad="6350" stA="52000" endA="300" endPos="35000" dir="5400000" sy="-100000" algn="bl" rotWithShape="0"/>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059564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419186"/>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7325"/>
            <a:ext cx="10515600" cy="1082675"/>
          </a:xfrm>
        </p:spPr>
        <p:txBody>
          <a:bodyPr/>
          <a:lstStyle/>
          <a:p>
            <a:r>
              <a:rPr lang="en-US" dirty="0">
                <a:latin typeface="+mn-lt"/>
              </a:rPr>
              <a:t>Challenges in IoT</a:t>
            </a:r>
          </a:p>
        </p:txBody>
      </p:sp>
      <p:sp>
        <p:nvSpPr>
          <p:cNvPr id="7" name="Rectangle 6"/>
          <p:cNvSpPr/>
          <p:nvPr/>
        </p:nvSpPr>
        <p:spPr>
          <a:xfrm>
            <a:off x="-13179" y="0"/>
            <a:ext cx="203679"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2D8DF52-A59B-4129-AC1B-B40BE78A3147}"/>
              </a:ext>
            </a:extLst>
          </p:cNvPr>
          <p:cNvPicPr>
            <a:picLocks noChangeAspect="1"/>
          </p:cNvPicPr>
          <p:nvPr/>
        </p:nvPicPr>
        <p:blipFill rotWithShape="1">
          <a:blip r:embed="rId2"/>
          <a:srcRect r="48716"/>
          <a:stretch/>
        </p:blipFill>
        <p:spPr>
          <a:xfrm>
            <a:off x="906342" y="1606511"/>
            <a:ext cx="5284907" cy="4421000"/>
          </a:xfrm>
          <a:prstGeom prst="rect">
            <a:avLst/>
          </a:prstGeom>
        </p:spPr>
      </p:pic>
      <p:pic>
        <p:nvPicPr>
          <p:cNvPr id="8" name="Picture 7">
            <a:extLst>
              <a:ext uri="{FF2B5EF4-FFF2-40B4-BE49-F238E27FC236}">
                <a16:creationId xmlns:a16="http://schemas.microsoft.com/office/drawing/2014/main" id="{009E5926-A8C8-427A-A149-2D3D28CDA8E7}"/>
              </a:ext>
            </a:extLst>
          </p:cNvPr>
          <p:cNvPicPr>
            <a:picLocks noChangeAspect="1"/>
          </p:cNvPicPr>
          <p:nvPr/>
        </p:nvPicPr>
        <p:blipFill rotWithShape="1">
          <a:blip r:embed="rId2"/>
          <a:srcRect l="52458"/>
          <a:stretch/>
        </p:blipFill>
        <p:spPr>
          <a:xfrm>
            <a:off x="6777318" y="1727535"/>
            <a:ext cx="4899212" cy="4421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reflection blurRad="6350" stA="52000" endA="300" endPos="35000" dir="5400000" sy="-100000" algn="bl" rotWithShape="0"/>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724860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419186"/>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7325"/>
            <a:ext cx="10515600" cy="1082675"/>
          </a:xfrm>
        </p:spPr>
        <p:txBody>
          <a:bodyPr/>
          <a:lstStyle/>
          <a:p>
            <a:r>
              <a:rPr lang="en-US" dirty="0">
                <a:latin typeface="+mn-lt"/>
              </a:rPr>
              <a:t> Deﬁnition of </a:t>
            </a:r>
            <a:r>
              <a:rPr lang="en-US" dirty="0" err="1">
                <a:latin typeface="+mn-lt"/>
              </a:rPr>
              <a:t>IoT</a:t>
            </a:r>
            <a:endParaRPr lang="en-US" dirty="0">
              <a:latin typeface="+mn-lt"/>
            </a:endParaRPr>
          </a:p>
        </p:txBody>
      </p:sp>
      <p:sp>
        <p:nvSpPr>
          <p:cNvPr id="3" name="Content Placeholder 2"/>
          <p:cNvSpPr>
            <a:spLocks noGrp="1"/>
          </p:cNvSpPr>
          <p:nvPr>
            <p:ph idx="1"/>
          </p:nvPr>
        </p:nvSpPr>
        <p:spPr>
          <a:xfrm>
            <a:off x="1174377" y="1785283"/>
            <a:ext cx="10515600" cy="4351338"/>
          </a:xfrm>
        </p:spPr>
        <p:txBody>
          <a:bodyPr>
            <a:normAutofit/>
          </a:bodyPr>
          <a:lstStyle/>
          <a:p>
            <a:pPr marL="0" indent="0" algn="just">
              <a:buNone/>
            </a:pPr>
            <a:r>
              <a:rPr lang="en-US" dirty="0"/>
              <a:t>❖ The Internet of Things is the network of physical objects or "things" embedded with electronics, software and sensors, in a network connectivity, which enables these objects to collect and exchange data.</a:t>
            </a:r>
          </a:p>
          <a:p>
            <a:pPr marL="0" indent="0" algn="just">
              <a:buNone/>
            </a:pPr>
            <a:endParaRPr lang="en-US" dirty="0"/>
          </a:p>
          <a:p>
            <a:pPr marL="0" indent="0" algn="just">
              <a:buNone/>
            </a:pPr>
            <a:r>
              <a:rPr lang="en-US" dirty="0"/>
              <a:t>❖ It allows objects to be sensed and controlled remotely across existing network infrastructure, creating opportunities for more direct integration between the physical world and computer-based systems, and resulting in improved efficiency, accuracy and economic benefit.</a:t>
            </a:r>
          </a:p>
        </p:txBody>
      </p:sp>
      <p:sp>
        <p:nvSpPr>
          <p:cNvPr id="7" name="Rectangle 6"/>
          <p:cNvSpPr/>
          <p:nvPr/>
        </p:nvSpPr>
        <p:spPr>
          <a:xfrm>
            <a:off x="-13179" y="0"/>
            <a:ext cx="203679"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051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179" y="0"/>
            <a:ext cx="12192000" cy="1419186"/>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08971" y="3032458"/>
            <a:ext cx="4174058" cy="1419186"/>
          </a:xfrm>
        </p:spPr>
        <p:txBody>
          <a:bodyPr>
            <a:normAutofit/>
          </a:bodyPr>
          <a:lstStyle/>
          <a:p>
            <a:r>
              <a:rPr lang="en-US" sz="6000" b="1" dirty="0">
                <a:solidFill>
                  <a:srgbClr val="FEBD0A"/>
                </a:solidFill>
                <a:latin typeface="+mn-lt"/>
              </a:rPr>
              <a:t>Thank You !</a:t>
            </a:r>
          </a:p>
        </p:txBody>
      </p:sp>
      <p:sp>
        <p:nvSpPr>
          <p:cNvPr id="7" name="Rectangle 6"/>
          <p:cNvSpPr/>
          <p:nvPr/>
        </p:nvSpPr>
        <p:spPr>
          <a:xfrm>
            <a:off x="-13179" y="0"/>
            <a:ext cx="203679"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150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419186"/>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7325"/>
            <a:ext cx="10515600" cy="1082675"/>
          </a:xfrm>
        </p:spPr>
        <p:txBody>
          <a:bodyPr/>
          <a:lstStyle/>
          <a:p>
            <a:r>
              <a:rPr lang="en-US" dirty="0">
                <a:latin typeface="+mn-lt"/>
              </a:rPr>
              <a:t> Characteristics of </a:t>
            </a:r>
            <a:r>
              <a:rPr lang="en-US" dirty="0" err="1">
                <a:latin typeface="+mn-lt"/>
              </a:rPr>
              <a:t>IoT</a:t>
            </a:r>
            <a:endParaRPr lang="en-US" dirty="0">
              <a:latin typeface="+mn-lt"/>
            </a:endParaRPr>
          </a:p>
        </p:txBody>
      </p:sp>
      <p:sp>
        <p:nvSpPr>
          <p:cNvPr id="7" name="Rectangle 6"/>
          <p:cNvSpPr/>
          <p:nvPr/>
        </p:nvSpPr>
        <p:spPr>
          <a:xfrm>
            <a:off x="-13179" y="0"/>
            <a:ext cx="203679"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4607F6A1-1F62-4A36-AB29-FF41A9DE2718}"/>
              </a:ext>
            </a:extLst>
          </p:cNvPr>
          <p:cNvSpPr txBox="1"/>
          <p:nvPr/>
        </p:nvSpPr>
        <p:spPr>
          <a:xfrm>
            <a:off x="650719" y="1786428"/>
            <a:ext cx="10890562" cy="4401205"/>
          </a:xfrm>
          <a:prstGeom prst="rect">
            <a:avLst/>
          </a:prstGeom>
          <a:noFill/>
        </p:spPr>
        <p:txBody>
          <a:bodyPr wrap="square">
            <a:spAutoFit/>
          </a:bodyPr>
          <a:lstStyle/>
          <a:p>
            <a:r>
              <a:rPr lang="en-US" sz="2400" b="1" dirty="0"/>
              <a:t>⚙️ 1. Dynamic and Self-Adapting</a:t>
            </a:r>
          </a:p>
          <a:p>
            <a:pPr marL="342900" indent="-342900">
              <a:buFont typeface="Wingdings" panose="05000000000000000000" pitchFamily="2" charset="2"/>
              <a:buChar char="q"/>
            </a:pPr>
            <a:r>
              <a:rPr lang="en-US" sz="2400" dirty="0"/>
              <a:t>IoT devices can </a:t>
            </a:r>
            <a:r>
              <a:rPr lang="en-US" sz="2400" b="1" dirty="0"/>
              <a:t>respond to changes</a:t>
            </a:r>
            <a:r>
              <a:rPr lang="en-US" sz="2400" dirty="0"/>
              <a:t> in the environment automatically.</a:t>
            </a:r>
          </a:p>
          <a:p>
            <a:pPr marL="342900" indent="-342900">
              <a:buFont typeface="Wingdings" panose="05000000000000000000" pitchFamily="2" charset="2"/>
              <a:buChar char="q"/>
            </a:pPr>
            <a:r>
              <a:rPr lang="en-US" sz="2400" dirty="0"/>
              <a:t>Example: A smart light turns on when it senses someone entering the room</a:t>
            </a:r>
          </a:p>
          <a:p>
            <a:pPr>
              <a:buFont typeface="Arial" panose="020B0604020202020204" pitchFamily="34" charset="0"/>
              <a:buChar char="•"/>
            </a:pPr>
            <a:endParaRPr lang="en-US" sz="2400" dirty="0"/>
          </a:p>
          <a:p>
            <a:r>
              <a:rPr lang="en-US" sz="2400" b="1" dirty="0"/>
              <a:t>🔧 2. Self-Configuring</a:t>
            </a:r>
          </a:p>
          <a:p>
            <a:pPr marL="342900" indent="-342900">
              <a:buFont typeface="Wingdings" panose="05000000000000000000" pitchFamily="2" charset="2"/>
              <a:buChar char="q"/>
            </a:pPr>
            <a:r>
              <a:rPr lang="en-US" sz="2400" dirty="0"/>
              <a:t>Devices can </a:t>
            </a:r>
            <a:r>
              <a:rPr lang="en-US" sz="2400" b="1" dirty="0"/>
              <a:t>set themselves up</a:t>
            </a:r>
            <a:r>
              <a:rPr lang="en-US" sz="2400" dirty="0"/>
              <a:t> with minimal or no human help.</a:t>
            </a:r>
          </a:p>
          <a:p>
            <a:pPr marL="342900" indent="-342900">
              <a:buFont typeface="Wingdings" panose="05000000000000000000" pitchFamily="2" charset="2"/>
              <a:buChar char="q"/>
            </a:pPr>
            <a:r>
              <a:rPr lang="en-US" sz="2400" dirty="0"/>
              <a:t>Example: A smart plug connects to your network and starts working instantly.</a:t>
            </a:r>
          </a:p>
          <a:p>
            <a:pPr>
              <a:buFont typeface="Arial" panose="020B0604020202020204" pitchFamily="34" charset="0"/>
              <a:buChar char="•"/>
            </a:pPr>
            <a:endParaRPr lang="en-US" sz="2400" dirty="0"/>
          </a:p>
          <a:p>
            <a:r>
              <a:rPr lang="en-US" sz="2400" b="1" dirty="0"/>
              <a:t>🔗 3. Interoperable Communication Protocols</a:t>
            </a:r>
          </a:p>
          <a:p>
            <a:pPr marL="342900" indent="-342900">
              <a:buFont typeface="Wingdings" panose="05000000000000000000" pitchFamily="2" charset="2"/>
              <a:buChar char="q"/>
            </a:pPr>
            <a:r>
              <a:rPr lang="en-US" sz="2400" dirty="0"/>
              <a:t>Devices can </a:t>
            </a:r>
            <a:r>
              <a:rPr lang="en-US" sz="2400" b="1" dirty="0"/>
              <a:t>talk to each other</a:t>
            </a:r>
            <a:r>
              <a:rPr lang="en-US" sz="2400" dirty="0"/>
              <a:t> even if they are made by different companies.</a:t>
            </a:r>
          </a:p>
          <a:p>
            <a:pPr marL="342900" indent="-342900">
              <a:buFont typeface="Wingdings" panose="05000000000000000000" pitchFamily="2" charset="2"/>
              <a:buChar char="q"/>
            </a:pPr>
            <a:r>
              <a:rPr lang="en-US" sz="2400" dirty="0"/>
              <a:t>Uses standard communication methods like </a:t>
            </a:r>
            <a:r>
              <a:rPr lang="en-US" sz="2400" b="1" dirty="0"/>
              <a:t>MQTT, CoAP, HTTP</a:t>
            </a:r>
            <a:r>
              <a:rPr lang="en-US" sz="2400" dirty="0"/>
              <a:t>.</a:t>
            </a:r>
          </a:p>
          <a:p>
            <a:endParaRPr lang="en-US" sz="1600" dirty="0"/>
          </a:p>
        </p:txBody>
      </p:sp>
    </p:spTree>
    <p:extLst>
      <p:ext uri="{BB962C8B-B14F-4D97-AF65-F5344CB8AC3E}">
        <p14:creationId xmlns:p14="http://schemas.microsoft.com/office/powerpoint/2010/main" val="1025134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419186"/>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7325"/>
            <a:ext cx="10515600" cy="1082675"/>
          </a:xfrm>
        </p:spPr>
        <p:txBody>
          <a:bodyPr/>
          <a:lstStyle/>
          <a:p>
            <a:r>
              <a:rPr lang="en-US" dirty="0">
                <a:latin typeface="+mn-lt"/>
              </a:rPr>
              <a:t> Characteristics of </a:t>
            </a:r>
            <a:r>
              <a:rPr lang="en-US" dirty="0" err="1">
                <a:latin typeface="+mn-lt"/>
              </a:rPr>
              <a:t>IoT</a:t>
            </a:r>
            <a:endParaRPr lang="en-US" dirty="0">
              <a:latin typeface="+mn-lt"/>
            </a:endParaRPr>
          </a:p>
        </p:txBody>
      </p:sp>
      <p:sp>
        <p:nvSpPr>
          <p:cNvPr id="7" name="Rectangle 6"/>
          <p:cNvSpPr/>
          <p:nvPr/>
        </p:nvSpPr>
        <p:spPr>
          <a:xfrm>
            <a:off x="-13179" y="0"/>
            <a:ext cx="203679"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4607F6A1-1F62-4A36-AB29-FF41A9DE2718}"/>
              </a:ext>
            </a:extLst>
          </p:cNvPr>
          <p:cNvSpPr txBox="1"/>
          <p:nvPr/>
        </p:nvSpPr>
        <p:spPr>
          <a:xfrm>
            <a:off x="793448" y="1703856"/>
            <a:ext cx="9798424" cy="3416320"/>
          </a:xfrm>
          <a:prstGeom prst="rect">
            <a:avLst/>
          </a:prstGeom>
          <a:noFill/>
        </p:spPr>
        <p:txBody>
          <a:bodyPr wrap="square">
            <a:spAutoFit/>
          </a:bodyPr>
          <a:lstStyle/>
          <a:p>
            <a:r>
              <a:rPr lang="en-US" sz="2400" b="1" dirty="0"/>
              <a:t>🆔 4. Unique Identity</a:t>
            </a:r>
          </a:p>
          <a:p>
            <a:pPr>
              <a:buFont typeface="Arial" panose="020B0604020202020204" pitchFamily="34" charset="0"/>
              <a:buChar char="•"/>
            </a:pPr>
            <a:r>
              <a:rPr lang="en-US" sz="2400" dirty="0"/>
              <a:t>Every IoT device has a </a:t>
            </a:r>
            <a:r>
              <a:rPr lang="en-US" sz="2400" b="1" dirty="0"/>
              <a:t>unique ID</a:t>
            </a:r>
            <a:r>
              <a:rPr lang="en-US" sz="2400" dirty="0"/>
              <a:t> to be recognized in a network.</a:t>
            </a:r>
          </a:p>
          <a:p>
            <a:pPr>
              <a:buFont typeface="Arial" panose="020B0604020202020204" pitchFamily="34" charset="0"/>
              <a:buChar char="•"/>
            </a:pPr>
            <a:r>
              <a:rPr lang="en-US" sz="2400" dirty="0"/>
              <a:t>Ensures secure and accurate data sharing.</a:t>
            </a:r>
          </a:p>
          <a:p>
            <a:endParaRPr lang="en-US" sz="2400" dirty="0"/>
          </a:p>
          <a:p>
            <a:r>
              <a:rPr lang="en-US" sz="2400" b="1" dirty="0"/>
              <a:t>🌐 5. Integrated into the Information Network</a:t>
            </a:r>
          </a:p>
          <a:p>
            <a:pPr>
              <a:buFont typeface="Arial" panose="020B0604020202020204" pitchFamily="34" charset="0"/>
              <a:buChar char="•"/>
            </a:pPr>
            <a:r>
              <a:rPr lang="en-US" sz="2400" dirty="0"/>
              <a:t>IoT devices are part of a larger </a:t>
            </a:r>
            <a:r>
              <a:rPr lang="en-US" sz="2400" b="1" dirty="0"/>
              <a:t>digital ecosystem</a:t>
            </a:r>
            <a:r>
              <a:rPr lang="en-US" sz="2400" dirty="0"/>
              <a:t>.</a:t>
            </a:r>
          </a:p>
          <a:p>
            <a:pPr>
              <a:buFont typeface="Arial" panose="020B0604020202020204" pitchFamily="34" charset="0"/>
              <a:buChar char="•"/>
            </a:pPr>
            <a:r>
              <a:rPr lang="en-US" sz="2400" dirty="0"/>
              <a:t>They connect to the internet and share data with cloud systems, apps, and other devices.</a:t>
            </a:r>
          </a:p>
          <a:p>
            <a:endParaRPr lang="en-US" sz="2400" dirty="0"/>
          </a:p>
        </p:txBody>
      </p:sp>
    </p:spTree>
    <p:extLst>
      <p:ext uri="{BB962C8B-B14F-4D97-AF65-F5344CB8AC3E}">
        <p14:creationId xmlns:p14="http://schemas.microsoft.com/office/powerpoint/2010/main" val="3966912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419186"/>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7325"/>
            <a:ext cx="10515600" cy="1082675"/>
          </a:xfrm>
        </p:spPr>
        <p:txBody>
          <a:bodyPr/>
          <a:lstStyle/>
          <a:p>
            <a:r>
              <a:rPr lang="en-US" dirty="0">
                <a:latin typeface="+mn-lt"/>
              </a:rPr>
              <a:t>Evolution of IoT</a:t>
            </a:r>
          </a:p>
        </p:txBody>
      </p:sp>
      <p:sp>
        <p:nvSpPr>
          <p:cNvPr id="7" name="Rectangle 6"/>
          <p:cNvSpPr/>
          <p:nvPr/>
        </p:nvSpPr>
        <p:spPr>
          <a:xfrm>
            <a:off x="-13179" y="0"/>
            <a:ext cx="203679"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7B8835B7-49AC-4DBB-AD2C-9F360246AE69}"/>
              </a:ext>
            </a:extLst>
          </p:cNvPr>
          <p:cNvSpPr>
            <a:spLocks noChangeArrowheads="1"/>
          </p:cNvSpPr>
          <p:nvPr/>
        </p:nvSpPr>
        <p:spPr bwMode="auto">
          <a:xfrm>
            <a:off x="357602" y="1606511"/>
            <a:ext cx="1166729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cs typeface="Arial" panose="020B0604020202020204" pitchFamily="34" charset="0"/>
              </a:rPr>
              <a:t>📜 History of IoT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cs typeface="Arial" panose="020B0604020202020204" pitchFamily="34" charset="0"/>
              </a:rPr>
              <a:t>The concept of the </a:t>
            </a:r>
            <a:r>
              <a:rPr kumimoji="0" lang="en-US" altLang="en-US" sz="2000" b="1" i="0" u="none" strike="noStrike" cap="none" normalizeH="0" baseline="0" dirty="0">
                <a:ln>
                  <a:noFill/>
                </a:ln>
                <a:solidFill>
                  <a:schemeClr val="tx1"/>
                </a:solidFill>
                <a:effectLst/>
                <a:cs typeface="Arial" panose="020B0604020202020204" pitchFamily="34" charset="0"/>
              </a:rPr>
              <a:t>Internet of Things (IoT)</a:t>
            </a:r>
            <a:r>
              <a:rPr kumimoji="0" lang="en-US" altLang="en-US" sz="2000" b="0" i="0" u="none" strike="noStrike" cap="none" normalizeH="0" baseline="0" dirty="0">
                <a:ln>
                  <a:noFill/>
                </a:ln>
                <a:solidFill>
                  <a:schemeClr val="tx1"/>
                </a:solidFill>
                <a:effectLst/>
                <a:cs typeface="Arial" panose="020B0604020202020204" pitchFamily="34" charset="0"/>
              </a:rPr>
              <a:t> was first introduced in </a:t>
            </a:r>
            <a:r>
              <a:rPr kumimoji="0" lang="en-US" altLang="en-US" sz="2000" b="1" i="0" u="none" strike="noStrike" cap="none" normalizeH="0" baseline="0" dirty="0">
                <a:ln>
                  <a:noFill/>
                </a:ln>
                <a:solidFill>
                  <a:schemeClr val="tx1"/>
                </a:solidFill>
                <a:effectLst/>
                <a:cs typeface="Arial" panose="020B0604020202020204" pitchFamily="34" charset="0"/>
              </a:rPr>
              <a:t>1999</a:t>
            </a:r>
            <a:r>
              <a:rPr kumimoji="0" lang="en-US" altLang="en-US" sz="2000" b="0" i="0" u="none" strike="noStrike" cap="none" normalizeH="0" baseline="0" dirty="0">
                <a:ln>
                  <a:noFill/>
                </a:ln>
                <a:solidFill>
                  <a:schemeClr val="tx1"/>
                </a:solidFill>
                <a:effectLst/>
                <a:cs typeface="Arial" panose="020B0604020202020204" pitchFamily="34" charset="0"/>
              </a:rPr>
              <a:t> at the </a:t>
            </a:r>
            <a:r>
              <a:rPr kumimoji="0" lang="en-US" altLang="en-US" sz="2000" b="1" i="0" u="none" strike="noStrike" cap="none" normalizeH="0" baseline="0" dirty="0">
                <a:ln>
                  <a:noFill/>
                </a:ln>
                <a:solidFill>
                  <a:schemeClr val="tx1"/>
                </a:solidFill>
                <a:effectLst/>
                <a:cs typeface="Arial" panose="020B0604020202020204" pitchFamily="34" charset="0"/>
              </a:rPr>
              <a:t>Auto-ID Center of MIT</a:t>
            </a:r>
            <a:r>
              <a:rPr kumimoji="0" lang="en-US" altLang="en-US" sz="2000" b="0" i="0" u="none" strike="noStrike" cap="none" normalizeH="0" baseline="0" dirty="0">
                <a:ln>
                  <a:noFill/>
                </a:ln>
                <a:solidFill>
                  <a:schemeClr val="tx1"/>
                </a:solidFill>
                <a:effectLst/>
                <a:cs typeface="Arial" panose="020B0604020202020204" pitchFamily="34" charset="0"/>
              </a:rPr>
              <a:t> (Massachusetts Institute of Technology).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cs typeface="Arial" panose="020B0604020202020204" pitchFamily="34" charset="0"/>
              </a:rPr>
              <a:t>At that time,</a:t>
            </a:r>
            <a:r>
              <a:rPr lang="en-US" sz="2000" dirty="0">
                <a:cs typeface="Arial" panose="020B0604020202020204" pitchFamily="34" charset="0"/>
              </a:rPr>
              <a:t> Radio-frequency identification (RFID) was seen as a prerequisite for the IoT at that point. If all objects and people in daily life were equipped with identifiers, computers could manage and inventory them. Besides using RFID, the tagging of things may be achieved through such technologies as near field communication, barcodes, QR codes, blue-tooth, and digital watermarking</a:t>
            </a:r>
            <a:endParaRPr kumimoji="0" lang="en-US" altLang="en-US" sz="2000" b="0" i="0" u="none" strike="noStrike" cap="none" normalizeH="0" baseline="0" dirty="0">
              <a:ln>
                <a:noFill/>
              </a:ln>
              <a:solidFill>
                <a:schemeClr val="tx1"/>
              </a:solidFill>
              <a:effectLst/>
              <a:cs typeface="Arial" panose="020B0604020202020204" pitchFamily="34" charset="0"/>
            </a:endParaRPr>
          </a:p>
        </p:txBody>
      </p:sp>
      <p:sp>
        <p:nvSpPr>
          <p:cNvPr id="9" name="TextBox 8">
            <a:extLst>
              <a:ext uri="{FF2B5EF4-FFF2-40B4-BE49-F238E27FC236}">
                <a16:creationId xmlns:a16="http://schemas.microsoft.com/office/drawing/2014/main" id="{768EAC14-02EB-4346-95A2-26A9D88C378E}"/>
              </a:ext>
            </a:extLst>
          </p:cNvPr>
          <p:cNvSpPr txBox="1"/>
          <p:nvPr/>
        </p:nvSpPr>
        <p:spPr>
          <a:xfrm>
            <a:off x="357602" y="4471492"/>
            <a:ext cx="11460122" cy="2000548"/>
          </a:xfrm>
          <a:prstGeom prst="rect">
            <a:avLst/>
          </a:prstGeom>
          <a:noFill/>
        </p:spPr>
        <p:txBody>
          <a:bodyPr wrap="square">
            <a:spAutoFit/>
          </a:bodyPr>
          <a:lstStyle/>
          <a:p>
            <a:r>
              <a:rPr lang="en-US" sz="2400" b="1" dirty="0"/>
              <a:t>🌐 Present-Day IoT</a:t>
            </a:r>
          </a:p>
          <a:p>
            <a:pPr marL="342900" indent="-342900">
              <a:buFont typeface="Wingdings" panose="05000000000000000000" pitchFamily="2" charset="2"/>
              <a:buChar char="q"/>
            </a:pPr>
            <a:r>
              <a:rPr lang="en-US" sz="2000" dirty="0"/>
              <a:t>Today, IoT is </a:t>
            </a:r>
            <a:r>
              <a:rPr lang="en-US" sz="2000" b="1" dirty="0"/>
              <a:t>everywhere</a:t>
            </a:r>
            <a:r>
              <a:rPr lang="en-US" sz="2000" dirty="0"/>
              <a:t>—in </a:t>
            </a:r>
            <a:r>
              <a:rPr lang="en-US" sz="2000" b="1" dirty="0"/>
              <a:t>homes, industries, vehicles, hospitals, and cities</a:t>
            </a:r>
            <a:r>
              <a:rPr lang="en-US" sz="2000" dirty="0"/>
              <a:t>.</a:t>
            </a:r>
          </a:p>
          <a:p>
            <a:pPr marL="342900" indent="-342900">
              <a:buFont typeface="Wingdings" panose="05000000000000000000" pitchFamily="2" charset="2"/>
              <a:buChar char="q"/>
            </a:pPr>
            <a:r>
              <a:rPr lang="en-US" sz="2000" dirty="0"/>
              <a:t>Devices are connected using </a:t>
            </a:r>
            <a:r>
              <a:rPr lang="en-US" sz="2000" b="1" dirty="0"/>
              <a:t>Wi-Fi, 5G, LoRa, Zigbee</a:t>
            </a:r>
            <a:r>
              <a:rPr lang="en-US" sz="2000" dirty="0"/>
              <a:t>, and other communication methods.</a:t>
            </a:r>
          </a:p>
          <a:p>
            <a:pPr marL="342900" indent="-342900">
              <a:buFont typeface="Wingdings" panose="05000000000000000000" pitchFamily="2" charset="2"/>
              <a:buChar char="q"/>
            </a:pPr>
            <a:r>
              <a:rPr lang="en-US" sz="2000" dirty="0"/>
              <a:t>Data from sensors is sent to </a:t>
            </a:r>
            <a:r>
              <a:rPr lang="en-US" sz="2000" b="1" dirty="0"/>
              <a:t>cloud platforms</a:t>
            </a:r>
            <a:r>
              <a:rPr lang="en-US" sz="2000" dirty="0"/>
              <a:t> or </a:t>
            </a:r>
            <a:r>
              <a:rPr lang="en-US" sz="2000" b="1" dirty="0"/>
              <a:t>edge devices</a:t>
            </a:r>
            <a:r>
              <a:rPr lang="en-US" sz="2000" dirty="0"/>
              <a:t> for processing and decision-making.</a:t>
            </a:r>
          </a:p>
          <a:p>
            <a:pPr marL="342900" indent="-342900">
              <a:buFont typeface="Wingdings" panose="05000000000000000000" pitchFamily="2" charset="2"/>
              <a:buChar char="q"/>
            </a:pPr>
            <a:r>
              <a:rPr lang="en-US" sz="2000" b="1" dirty="0"/>
              <a:t>Artificial Intelligence (AI)</a:t>
            </a:r>
            <a:r>
              <a:rPr lang="en-US" sz="2000" dirty="0"/>
              <a:t> and </a:t>
            </a:r>
            <a:r>
              <a:rPr lang="en-US" sz="2000" b="1" dirty="0"/>
              <a:t>Big Data</a:t>
            </a:r>
            <a:r>
              <a:rPr lang="en-US" sz="2000" dirty="0"/>
              <a:t> now play a major role in making IoT systems smarter.</a:t>
            </a:r>
          </a:p>
          <a:p>
            <a:pPr marL="342900" indent="-342900">
              <a:buFont typeface="Wingdings" panose="05000000000000000000" pitchFamily="2" charset="2"/>
              <a:buChar char="q"/>
            </a:pPr>
            <a:r>
              <a:rPr lang="en-US" sz="2000" dirty="0"/>
              <a:t>Over </a:t>
            </a:r>
            <a:r>
              <a:rPr lang="en-US" sz="2000" b="1" dirty="0"/>
              <a:t>15 billion IoT devices</a:t>
            </a:r>
            <a:r>
              <a:rPr lang="en-US" sz="2000" dirty="0"/>
              <a:t> are active globally (and growing fast!)</a:t>
            </a:r>
          </a:p>
        </p:txBody>
      </p:sp>
    </p:spTree>
    <p:extLst>
      <p:ext uri="{BB962C8B-B14F-4D97-AF65-F5344CB8AC3E}">
        <p14:creationId xmlns:p14="http://schemas.microsoft.com/office/powerpoint/2010/main" val="3394535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419186"/>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7325"/>
            <a:ext cx="10515600" cy="1082675"/>
          </a:xfrm>
        </p:spPr>
        <p:txBody>
          <a:bodyPr/>
          <a:lstStyle/>
          <a:p>
            <a:r>
              <a:rPr lang="en-US" dirty="0">
                <a:latin typeface="+mn-lt"/>
              </a:rPr>
              <a:t>How IoT Systems Works</a:t>
            </a:r>
          </a:p>
        </p:txBody>
      </p:sp>
      <p:sp>
        <p:nvSpPr>
          <p:cNvPr id="7" name="Rectangle 6"/>
          <p:cNvSpPr/>
          <p:nvPr/>
        </p:nvSpPr>
        <p:spPr>
          <a:xfrm>
            <a:off x="-13179" y="0"/>
            <a:ext cx="203679"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E5D9F44-3A90-49DF-B9BD-C4B2FBC42259}"/>
              </a:ext>
            </a:extLst>
          </p:cNvPr>
          <p:cNvPicPr>
            <a:picLocks noChangeAspect="1"/>
          </p:cNvPicPr>
          <p:nvPr/>
        </p:nvPicPr>
        <p:blipFill>
          <a:blip r:embed="rId2"/>
          <a:stretch>
            <a:fillRect/>
          </a:stretch>
        </p:blipFill>
        <p:spPr>
          <a:xfrm>
            <a:off x="5754491" y="2243566"/>
            <a:ext cx="5932123" cy="3415914"/>
          </a:xfrm>
          <a:prstGeom prst="rect">
            <a:avLst/>
          </a:prstGeom>
        </p:spPr>
      </p:pic>
      <p:sp>
        <p:nvSpPr>
          <p:cNvPr id="15" name="TextBox 14">
            <a:extLst>
              <a:ext uri="{FF2B5EF4-FFF2-40B4-BE49-F238E27FC236}">
                <a16:creationId xmlns:a16="http://schemas.microsoft.com/office/drawing/2014/main" id="{B477C57C-584B-4C32-8246-459118C5C58F}"/>
              </a:ext>
            </a:extLst>
          </p:cNvPr>
          <p:cNvSpPr txBox="1"/>
          <p:nvPr/>
        </p:nvSpPr>
        <p:spPr>
          <a:xfrm>
            <a:off x="505386" y="1606511"/>
            <a:ext cx="5337787" cy="5016758"/>
          </a:xfrm>
          <a:prstGeom prst="rect">
            <a:avLst/>
          </a:prstGeom>
          <a:noFill/>
        </p:spPr>
        <p:txBody>
          <a:bodyPr wrap="square" rtlCol="0">
            <a:spAutoFit/>
          </a:bodyPr>
          <a:lstStyle/>
          <a:p>
            <a:pPr>
              <a:buFont typeface="+mj-lt"/>
              <a:buAutoNum type="arabicPeriod"/>
            </a:pPr>
            <a:r>
              <a:rPr lang="en-US" sz="2000" b="1" dirty="0"/>
              <a:t>Sensors / Devices</a:t>
            </a:r>
            <a:endParaRPr lang="en-US" sz="2000" dirty="0"/>
          </a:p>
          <a:p>
            <a:pPr marL="742950" lvl="1" indent="-285750">
              <a:buFont typeface="+mj-lt"/>
              <a:buAutoNum type="arabicPeriod"/>
            </a:pPr>
            <a:r>
              <a:rPr lang="en-US" sz="2000" dirty="0"/>
              <a:t>Collect data from the environment</a:t>
            </a:r>
          </a:p>
          <a:p>
            <a:pPr marL="742950" lvl="1" indent="-285750">
              <a:buFont typeface="+mj-lt"/>
              <a:buAutoNum type="arabicPeriod"/>
            </a:pPr>
            <a:r>
              <a:rPr lang="en-US" sz="2000" dirty="0"/>
              <a:t>Example: Temperature, motion, light, GPS</a:t>
            </a:r>
          </a:p>
          <a:p>
            <a:pPr>
              <a:buFont typeface="+mj-lt"/>
              <a:buAutoNum type="arabicPeriod"/>
            </a:pPr>
            <a:r>
              <a:rPr lang="en-US" sz="2000" b="1" dirty="0"/>
              <a:t>Connectivity</a:t>
            </a:r>
            <a:endParaRPr lang="en-US" sz="2000" dirty="0"/>
          </a:p>
          <a:p>
            <a:pPr marL="742950" lvl="1" indent="-285750">
              <a:buFont typeface="+mj-lt"/>
              <a:buAutoNum type="arabicPeriod"/>
            </a:pPr>
            <a:r>
              <a:rPr lang="en-US" sz="2000" dirty="0"/>
              <a:t>Sends data to the cloud or other devices</a:t>
            </a:r>
          </a:p>
          <a:p>
            <a:pPr marL="742950" lvl="1" indent="-285750">
              <a:buFont typeface="+mj-lt"/>
              <a:buAutoNum type="arabicPeriod"/>
            </a:pPr>
            <a:r>
              <a:rPr lang="en-US" sz="2000" dirty="0"/>
              <a:t>Example: Wi-Fi, Bluetooth, LoRa, 5G</a:t>
            </a:r>
          </a:p>
          <a:p>
            <a:pPr>
              <a:buFont typeface="+mj-lt"/>
              <a:buAutoNum type="arabicPeriod"/>
            </a:pPr>
            <a:r>
              <a:rPr lang="en-US" sz="2000" b="1" dirty="0"/>
              <a:t>Data Processing</a:t>
            </a:r>
            <a:endParaRPr lang="en-US" sz="2000" dirty="0"/>
          </a:p>
          <a:p>
            <a:pPr marL="742950" lvl="1" indent="-285750">
              <a:buFont typeface="+mj-lt"/>
              <a:buAutoNum type="arabicPeriod"/>
            </a:pPr>
            <a:r>
              <a:rPr lang="en-US" sz="2000" dirty="0"/>
              <a:t>The cloud or a local device processes the data</a:t>
            </a:r>
          </a:p>
          <a:p>
            <a:pPr marL="742950" lvl="1" indent="-285750">
              <a:buFont typeface="+mj-lt"/>
              <a:buAutoNum type="arabicPeriod"/>
            </a:pPr>
            <a:r>
              <a:rPr lang="en-US" sz="2000" dirty="0"/>
              <a:t>Example: Checking if temperature is too high</a:t>
            </a:r>
          </a:p>
          <a:p>
            <a:pPr>
              <a:buFont typeface="+mj-lt"/>
              <a:buAutoNum type="arabicPeriod"/>
            </a:pPr>
            <a:r>
              <a:rPr lang="en-US" sz="2000" b="1" dirty="0"/>
              <a:t>Action / Output</a:t>
            </a:r>
            <a:endParaRPr lang="en-US" sz="2000" dirty="0"/>
          </a:p>
          <a:p>
            <a:pPr marL="742950" lvl="1" indent="-285750">
              <a:buFont typeface="+mj-lt"/>
              <a:buAutoNum type="arabicPeriod"/>
            </a:pPr>
            <a:r>
              <a:rPr lang="en-US" sz="2000" dirty="0"/>
              <a:t>A response is triggered based on the data</a:t>
            </a:r>
          </a:p>
          <a:p>
            <a:pPr marL="742950" lvl="1" indent="-285750">
              <a:buFont typeface="+mj-lt"/>
              <a:buAutoNum type="arabicPeriod"/>
            </a:pPr>
            <a:r>
              <a:rPr lang="en-US" sz="2000" dirty="0"/>
              <a:t>Example: Send alert, turn on fan, or display info in an app</a:t>
            </a:r>
          </a:p>
          <a:p>
            <a:endParaRPr lang="en-IN" sz="2000" dirty="0"/>
          </a:p>
        </p:txBody>
      </p:sp>
    </p:spTree>
    <p:extLst>
      <p:ext uri="{BB962C8B-B14F-4D97-AF65-F5344CB8AC3E}">
        <p14:creationId xmlns:p14="http://schemas.microsoft.com/office/powerpoint/2010/main" val="3390173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419186"/>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7325"/>
            <a:ext cx="10515600" cy="1082675"/>
          </a:xfrm>
        </p:spPr>
        <p:txBody>
          <a:bodyPr/>
          <a:lstStyle/>
          <a:p>
            <a:r>
              <a:rPr lang="en-US" dirty="0">
                <a:latin typeface="+mn-lt"/>
              </a:rPr>
              <a:t>Physical Design of </a:t>
            </a:r>
            <a:r>
              <a:rPr lang="en-US" dirty="0" err="1">
                <a:latin typeface="+mn-lt"/>
              </a:rPr>
              <a:t>IoT</a:t>
            </a:r>
            <a:endParaRPr lang="en-US" dirty="0">
              <a:latin typeface="+mn-lt"/>
            </a:endParaRPr>
          </a:p>
        </p:txBody>
      </p:sp>
      <p:sp>
        <p:nvSpPr>
          <p:cNvPr id="3" name="Content Placeholder 2"/>
          <p:cNvSpPr>
            <a:spLocks noGrp="1"/>
          </p:cNvSpPr>
          <p:nvPr>
            <p:ph idx="1"/>
          </p:nvPr>
        </p:nvSpPr>
        <p:spPr>
          <a:xfrm>
            <a:off x="838200" y="1825625"/>
            <a:ext cx="10515600" cy="4613275"/>
          </a:xfrm>
        </p:spPr>
        <p:txBody>
          <a:bodyPr>
            <a:normAutofit/>
          </a:bodyPr>
          <a:lstStyle/>
          <a:p>
            <a:r>
              <a:rPr lang="en-US" dirty="0"/>
              <a:t>The "Things" in </a:t>
            </a:r>
            <a:r>
              <a:rPr lang="en-US" dirty="0" err="1"/>
              <a:t>IoT</a:t>
            </a:r>
            <a:r>
              <a:rPr lang="en-US" dirty="0"/>
              <a:t> usually refers to </a:t>
            </a:r>
            <a:r>
              <a:rPr lang="en-US" dirty="0" err="1"/>
              <a:t>IoT</a:t>
            </a:r>
            <a:r>
              <a:rPr lang="en-US" dirty="0"/>
              <a:t> devices which have unique identities and can perform remote sensing and actuating and have monitoring capabilities.</a:t>
            </a:r>
          </a:p>
          <a:p>
            <a:r>
              <a:rPr lang="en-US" dirty="0" err="1"/>
              <a:t>IoT</a:t>
            </a:r>
            <a:r>
              <a:rPr lang="en-US" dirty="0"/>
              <a:t> devices can:</a:t>
            </a:r>
          </a:p>
          <a:p>
            <a:pPr lvl="1"/>
            <a:r>
              <a:rPr lang="en-US" dirty="0"/>
              <a:t>Exchange data with other connected devices and applications (directly or indirectly),  or</a:t>
            </a:r>
          </a:p>
          <a:p>
            <a:pPr lvl="1"/>
            <a:r>
              <a:rPr lang="en-US" dirty="0"/>
              <a:t>Collect data from other devices and process the data locally, or</a:t>
            </a:r>
          </a:p>
          <a:p>
            <a:pPr lvl="1"/>
            <a:r>
              <a:rPr lang="en-US" dirty="0"/>
              <a:t>Send the data to centralized servers or cloud-based application back-ends for processing the data,  or</a:t>
            </a:r>
          </a:p>
          <a:p>
            <a:pPr lvl="1"/>
            <a:r>
              <a:rPr lang="en-US" dirty="0"/>
              <a:t>Perform some tasks locally and other tasks within the </a:t>
            </a:r>
            <a:r>
              <a:rPr lang="en-US" dirty="0" err="1"/>
              <a:t>IoT</a:t>
            </a:r>
            <a:r>
              <a:rPr lang="en-US" dirty="0"/>
              <a:t> infrastructure, based on temporal and space constraints</a:t>
            </a:r>
          </a:p>
        </p:txBody>
      </p:sp>
      <p:sp>
        <p:nvSpPr>
          <p:cNvPr id="7" name="Rectangle 6"/>
          <p:cNvSpPr/>
          <p:nvPr/>
        </p:nvSpPr>
        <p:spPr>
          <a:xfrm>
            <a:off x="-13179" y="0"/>
            <a:ext cx="203679"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574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419186"/>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7325"/>
            <a:ext cx="10515600" cy="1082675"/>
          </a:xfrm>
        </p:spPr>
        <p:txBody>
          <a:bodyPr/>
          <a:lstStyle/>
          <a:p>
            <a:r>
              <a:rPr lang="en-IN" dirty="0">
                <a:latin typeface="+mn-lt"/>
              </a:rPr>
              <a:t>Applications of IoT</a:t>
            </a:r>
            <a:endParaRPr lang="en-US" dirty="0">
              <a:latin typeface="+mn-lt"/>
            </a:endParaRPr>
          </a:p>
        </p:txBody>
      </p:sp>
      <p:sp>
        <p:nvSpPr>
          <p:cNvPr id="7" name="Rectangle 6"/>
          <p:cNvSpPr/>
          <p:nvPr/>
        </p:nvSpPr>
        <p:spPr>
          <a:xfrm>
            <a:off x="-13179" y="0"/>
            <a:ext cx="203679"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Real-Time Scheduling in IoT Applications: A Systematic Review">
            <a:extLst>
              <a:ext uri="{FF2B5EF4-FFF2-40B4-BE49-F238E27FC236}">
                <a16:creationId xmlns:a16="http://schemas.microsoft.com/office/drawing/2014/main" id="{88C5B58A-7078-4FDD-846B-FEB4BC9BD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22" y="1951411"/>
            <a:ext cx="11718220" cy="3951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774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419186"/>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7325"/>
            <a:ext cx="10515600" cy="1082675"/>
          </a:xfrm>
        </p:spPr>
        <p:txBody>
          <a:bodyPr/>
          <a:lstStyle/>
          <a:p>
            <a:r>
              <a:rPr lang="en-US" dirty="0">
                <a:latin typeface="+mn-lt"/>
              </a:rPr>
              <a:t>How IoT Systems Works Example</a:t>
            </a:r>
          </a:p>
        </p:txBody>
      </p:sp>
      <p:sp>
        <p:nvSpPr>
          <p:cNvPr id="7" name="Rectangle 6"/>
          <p:cNvSpPr/>
          <p:nvPr/>
        </p:nvSpPr>
        <p:spPr>
          <a:xfrm>
            <a:off x="-13179" y="0"/>
            <a:ext cx="203679"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Latest trending projects on Home automation system with IoT">
            <a:extLst>
              <a:ext uri="{FF2B5EF4-FFF2-40B4-BE49-F238E27FC236}">
                <a16:creationId xmlns:a16="http://schemas.microsoft.com/office/drawing/2014/main" id="{601DA69E-E889-4ED4-998D-AB84ED095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364" y="1606511"/>
            <a:ext cx="7122459" cy="504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9562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225</TotalTime>
  <Words>742</Words>
  <Application>Microsoft Office PowerPoint</Application>
  <PresentationFormat>Widescreen</PresentationFormat>
  <Paragraphs>97</Paragraphs>
  <Slides>20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Wingdings</vt:lpstr>
      <vt:lpstr>Office Theme</vt:lpstr>
      <vt:lpstr>PowerPoint Presentation</vt:lpstr>
      <vt:lpstr> Deﬁnition of IoT</vt:lpstr>
      <vt:lpstr> Characteristics of IoT</vt:lpstr>
      <vt:lpstr> Characteristics of IoT</vt:lpstr>
      <vt:lpstr>Evolution of IoT</vt:lpstr>
      <vt:lpstr>How IoT Systems Works</vt:lpstr>
      <vt:lpstr>Physical Design of IoT</vt:lpstr>
      <vt:lpstr>Applications of IoT</vt:lpstr>
      <vt:lpstr>How IoT Systems Works Example</vt:lpstr>
      <vt:lpstr>Generic Components of an IoT Device</vt:lpstr>
      <vt:lpstr>4 Stages of IoT Architecture</vt:lpstr>
      <vt:lpstr>IoT Protocols</vt:lpstr>
      <vt:lpstr>Advantages of IoT</vt:lpstr>
      <vt:lpstr>Disadvantages of IoT</vt:lpstr>
      <vt:lpstr>Challenges in IoT</vt:lpstr>
      <vt:lpstr>IoT in Health Care</vt:lpstr>
      <vt:lpstr>Remote Monitoring</vt:lpstr>
      <vt:lpstr>Manufacturing Efficiency</vt:lpstr>
      <vt:lpstr>Challenges in IoT</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arshdeep</dc:creator>
  <cp:lastModifiedBy>chandramouli Haldar</cp:lastModifiedBy>
  <cp:revision>61</cp:revision>
  <dcterms:created xsi:type="dcterms:W3CDTF">2013-12-30T11:09:22Z</dcterms:created>
  <dcterms:modified xsi:type="dcterms:W3CDTF">2026-01-19T18:17:20Z</dcterms:modified>
</cp:coreProperties>
</file>